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15"/>
  </p:notesMasterIdLst>
  <p:sldIdLst>
    <p:sldId id="256" r:id="rId3"/>
    <p:sldId id="257" r:id="rId4"/>
    <p:sldId id="268" r:id="rId5"/>
    <p:sldId id="269" r:id="rId6"/>
    <p:sldId id="265" r:id="rId7"/>
    <p:sldId id="260" r:id="rId8"/>
    <p:sldId id="271" r:id="rId9"/>
    <p:sldId id="262" r:id="rId10"/>
    <p:sldId id="263" r:id="rId11"/>
    <p:sldId id="272" r:id="rId12"/>
    <p:sldId id="266" r:id="rId13"/>
    <p:sldId id="267" r:id="rId1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bin" panose="020B0604020202020204" charset="0"/>
      <p:regular r:id="rId20"/>
      <p:bold r:id="rId21"/>
      <p:italic r:id="rId22"/>
      <p:boldItalic r:id="rId23"/>
    </p:embeddedFont>
    <p:embeddedFont>
      <p:font typeface="Georgia" panose="02040502050405020303" pitchFamily="18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C0EB69A-50A7-45BA-85B2-842650EA993C}">
  <a:tblStyle styleId="{2C0EB69A-50A7-45BA-85B2-842650EA993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203" d="100"/>
          <a:sy n="203" d="100"/>
        </p:scale>
        <p:origin x="594" y="1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9a31f3fc3_3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g49a31f3fc3_3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49a31f3fc3_3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g49a31f3fc3_3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468192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49a31f3fc3_3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g49a31f3fc3_3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49a607254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49a607254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9a31f3fc3_3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g49a31f3fc3_3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49a31f3fc3_3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g49a31f3fc3_3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941769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49a31f3fc3_3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g49a31f3fc3_3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7656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49a31f3fc3_3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49a31f3fc3_3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9a31f3fc3_3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g49a31f3fc3_3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49a31f3fc3_3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g49a31f3fc3_3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670495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49a31f3fc3_3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g49a31f3fc3_3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49a31f3fc3_3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49a31f3fc3_3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Horizontal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>
            <a:spLocks noGrp="1"/>
          </p:cNvSpPr>
          <p:nvPr>
            <p:ph type="pic" idx="2"/>
          </p:nvPr>
        </p:nvSpPr>
        <p:spPr>
          <a:xfrm>
            <a:off x="946547" y="274588"/>
            <a:ext cx="7304400" cy="30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t" anchorCtr="0"/>
          <a:lstStyle>
            <a:lvl1pPr marR="0" lvl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title"/>
          </p:nvPr>
        </p:nvSpPr>
        <p:spPr>
          <a:xfrm>
            <a:off x="892969" y="3643313"/>
            <a:ext cx="73581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/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  <a:defRPr sz="46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  <a:defRPr sz="46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  <a:defRPr sz="46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  <a:defRPr sz="46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  <a:defRPr sz="46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  <a:defRPr sz="46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  <a:defRPr sz="46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  <a:defRPr sz="46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  <a:defRPr sz="46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body" idx="1"/>
          </p:nvPr>
        </p:nvSpPr>
        <p:spPr>
          <a:xfrm>
            <a:off x="892969" y="4319736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t" anchorCtr="0"/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Cabin"/>
              <a:buNone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Cabin"/>
              <a:buNone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Cabin"/>
              <a:buNone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Cabin"/>
              <a:buNone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Cabin"/>
              <a:buNone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2385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2385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2385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2385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ldNum" idx="12"/>
          </p:nvPr>
        </p:nvSpPr>
        <p:spPr>
          <a:xfrm>
            <a:off x="4446984" y="4889003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575" tIns="24575" rIns="24575" bIns="24575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Cabin"/>
              <a:buNone/>
              <a:defRPr sz="12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Cabin"/>
              <a:buNone/>
              <a:defRPr sz="12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Cabin"/>
              <a:buNone/>
              <a:defRPr sz="12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Cabin"/>
              <a:buNone/>
              <a:defRPr sz="12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Cabin"/>
              <a:buNone/>
              <a:defRPr sz="12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Cabin"/>
              <a:buNone/>
              <a:defRPr sz="12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Cabin"/>
              <a:buNone/>
              <a:defRPr sz="12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Cabin"/>
              <a:buNone/>
              <a:defRPr sz="12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Cabin"/>
              <a:buNone/>
              <a:defRPr sz="12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3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5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ctrTitle"/>
          </p:nvPr>
        </p:nvSpPr>
        <p:spPr>
          <a:xfrm>
            <a:off x="200605" y="1324779"/>
            <a:ext cx="86439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Georgia"/>
              <a:buNone/>
            </a:pPr>
            <a:r>
              <a:rPr lang="ko" sz="4100" b="1" dirty="0">
                <a:latin typeface="Arial" panose="020B0604020202020204" pitchFamily="34" charset="0"/>
                <a:ea typeface="Georgia"/>
                <a:cs typeface="Arial" panose="020B0604020202020204" pitchFamily="34" charset="0"/>
                <a:sym typeface="Georgia"/>
              </a:rPr>
              <a:t>Automatic Arm Warmer</a:t>
            </a:r>
            <a:endParaRPr sz="4100" b="1" dirty="0">
              <a:latin typeface="Arial" panose="020B0604020202020204" pitchFamily="34" charset="0"/>
              <a:ea typeface="Georgia"/>
              <a:cs typeface="Arial" panose="020B0604020202020204" pitchFamily="34" charset="0"/>
              <a:sym typeface="Georgia"/>
            </a:endParaRPr>
          </a:p>
        </p:txBody>
      </p:sp>
      <p:sp>
        <p:nvSpPr>
          <p:cNvPr id="135" name="Google Shape;135;p26"/>
          <p:cNvSpPr txBox="1">
            <a:spLocks noGrp="1"/>
          </p:cNvSpPr>
          <p:nvPr>
            <p:ph type="subTitle" idx="1"/>
          </p:nvPr>
        </p:nvSpPr>
        <p:spPr>
          <a:xfrm>
            <a:off x="0" y="3076721"/>
            <a:ext cx="86439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ko" sz="1500" dirty="0">
                <a:latin typeface="+mj-lt"/>
                <a:ea typeface="Georgia"/>
                <a:cs typeface="Georgia"/>
                <a:sym typeface="Georgia"/>
              </a:rPr>
              <a:t>Georgia Institute of Technology - ECE 4781 - Biomedical Instrumentation</a:t>
            </a:r>
            <a:endParaRPr lang="en-US" altLang="ko" sz="1500" dirty="0">
              <a:latin typeface="+mj-lt"/>
              <a:ea typeface="Georgia"/>
              <a:cs typeface="Georgia"/>
              <a:sym typeface="Georgia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br>
              <a:rPr lang="ko" sz="1500" dirty="0">
                <a:latin typeface="+mj-lt"/>
                <a:ea typeface="Georgia"/>
                <a:cs typeface="Georgia"/>
                <a:sym typeface="Georgia"/>
              </a:rPr>
            </a:br>
            <a:r>
              <a:rPr lang="ko" sz="1500" dirty="0">
                <a:latin typeface="+mj-lt"/>
                <a:ea typeface="Georgia"/>
                <a:cs typeface="Georgia"/>
                <a:sym typeface="Georgia"/>
              </a:rPr>
              <a:t>Samuel Ruiperez Campilo, Joseph Doughty, Anand Dugad, Jae Hyun Kim, Samruddhi Kulkarni</a:t>
            </a:r>
            <a:endParaRPr sz="1500" dirty="0">
              <a:latin typeface="+mj-lt"/>
              <a:ea typeface="Georgia"/>
              <a:cs typeface="Georgia"/>
              <a:sym typeface="Georgia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lang="en-US" sz="1500" dirty="0">
              <a:latin typeface="+mj-lt"/>
              <a:ea typeface="Georgia"/>
              <a:cs typeface="Georgia"/>
              <a:sym typeface="Georgia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sz="1500" dirty="0">
              <a:latin typeface="+mj-lt"/>
              <a:ea typeface="Georgia"/>
              <a:cs typeface="Georgia"/>
              <a:sym typeface="Georgia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ko" sz="1500" dirty="0">
                <a:latin typeface="+mj-lt"/>
                <a:ea typeface="Georgia"/>
                <a:cs typeface="Georgia"/>
                <a:sym typeface="Georgia"/>
              </a:rPr>
              <a:t>December 4th, 2018</a:t>
            </a:r>
            <a:endParaRPr sz="1500" dirty="0">
              <a:latin typeface="+mj-lt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>
            <a:spLocks noGrp="1"/>
          </p:cNvSpPr>
          <p:nvPr>
            <p:ph type="title"/>
          </p:nvPr>
        </p:nvSpPr>
        <p:spPr>
          <a:xfrm>
            <a:off x="936218" y="140172"/>
            <a:ext cx="73581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en-US" alt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Algorithm</a:t>
            </a:r>
            <a:endParaRPr sz="41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189" name="Google Shape;189;p29"/>
          <p:cNvSpPr txBox="1"/>
          <p:nvPr/>
        </p:nvSpPr>
        <p:spPr>
          <a:xfrm>
            <a:off x="0" y="1296185"/>
            <a:ext cx="8158898" cy="328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en-US" altLang="ko" sz="1600" dirty="0">
                <a:ea typeface="Georgia"/>
                <a:cs typeface="Georgia"/>
                <a:sym typeface="Georgia"/>
              </a:rPr>
              <a:t>Program on Arduino loops every 0.5 seconds and checks readings from temperature sensor, accelerometer, and EMG sensor</a:t>
            </a:r>
          </a:p>
          <a:p>
            <a:pPr lvl="0"/>
            <a:endParaRPr lang="en-US" altLang="ko" sz="1600" dirty="0">
              <a:ea typeface="Georgia"/>
              <a:cs typeface="Georgia"/>
              <a:sym typeface="Georgia"/>
            </a:endParaRPr>
          </a:p>
          <a:p>
            <a:pPr lvl="0"/>
            <a:r>
              <a:rPr lang="en-US" altLang="ko" sz="1600" dirty="0">
                <a:ea typeface="Georgia"/>
                <a:cs typeface="Georgia"/>
                <a:sym typeface="Georgia"/>
              </a:rPr>
              <a:t>If all three readings concurrently surpass thresholds defined in the program, a “high” signal is output to the gate of an N-channel MOSFET which acts as a switch between the heating pad and the battery pack</a:t>
            </a:r>
          </a:p>
          <a:p>
            <a:pPr lvl="0"/>
            <a:endParaRPr lang="en-US" altLang="ko" sz="1600" dirty="0">
              <a:ea typeface="Georgia"/>
              <a:cs typeface="Georgia"/>
              <a:sym typeface="Georgia"/>
            </a:endParaRPr>
          </a:p>
          <a:p>
            <a:pPr lvl="0"/>
            <a:r>
              <a:rPr lang="en-US" altLang="ko" sz="1600" dirty="0">
                <a:ea typeface="Georgia"/>
                <a:cs typeface="Georgia"/>
                <a:sym typeface="Georgia"/>
              </a:rPr>
              <a:t>The pad will be powered for five minutes, then turned back off</a:t>
            </a:r>
          </a:p>
          <a:p>
            <a:pPr lvl="0"/>
            <a:endParaRPr lang="en-US" altLang="ko" sz="1600" dirty="0">
              <a:ea typeface="Georgia"/>
              <a:cs typeface="Georgia"/>
              <a:sym typeface="Georgia"/>
            </a:endParaRPr>
          </a:p>
          <a:p>
            <a:pPr lvl="0"/>
            <a:r>
              <a:rPr lang="en-US" altLang="ko" sz="1600" dirty="0">
                <a:ea typeface="Georgia"/>
                <a:cs typeface="Georgia"/>
                <a:sym typeface="Georgia"/>
              </a:rPr>
              <a:t>If the user is still in need of warmth at this point, the pad will almost immediately be turned back on since the conditions will quickly all be true again </a:t>
            </a:r>
          </a:p>
        </p:txBody>
      </p:sp>
    </p:spTree>
    <p:extLst>
      <p:ext uri="{BB962C8B-B14F-4D97-AF65-F5344CB8AC3E}">
        <p14:creationId xmlns:p14="http://schemas.microsoft.com/office/powerpoint/2010/main" val="2061101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6"/>
          <p:cNvSpPr txBox="1">
            <a:spLocks noGrp="1"/>
          </p:cNvSpPr>
          <p:nvPr>
            <p:ph type="title"/>
          </p:nvPr>
        </p:nvSpPr>
        <p:spPr>
          <a:xfrm>
            <a:off x="108408" y="140172"/>
            <a:ext cx="8814062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en-US" alt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Results, Barriers, and </a:t>
            </a:r>
            <a:r>
              <a:rPr 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Future </a:t>
            </a:r>
            <a:r>
              <a:rPr lang="en-US" alt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Work</a:t>
            </a:r>
            <a:endParaRPr sz="41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279" name="Google Shape;279;p36"/>
          <p:cNvSpPr txBox="1"/>
          <p:nvPr/>
        </p:nvSpPr>
        <p:spPr>
          <a:xfrm>
            <a:off x="1" y="1110175"/>
            <a:ext cx="8616098" cy="35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sz="1800" dirty="0">
              <a:latin typeface="+mj-lt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800" dirty="0">
                <a:latin typeface="+mj-lt"/>
                <a:ea typeface="Georgia"/>
                <a:cs typeface="Georgia"/>
                <a:sym typeface="Georgia"/>
              </a:rPr>
              <a:t>Results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r>
              <a:rPr lang="en-US" altLang="ko" sz="1800" dirty="0">
                <a:latin typeface="+mj-lt"/>
                <a:ea typeface="Georgia"/>
                <a:cs typeface="Georgia"/>
                <a:sym typeface="Georgia"/>
              </a:rPr>
              <a:t>Prototype functioned as expected based on the chosen threshold values for our experiments and demonstration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endParaRPr lang="en-US" altLang="ko" sz="1800" dirty="0">
              <a:latin typeface="+mj-lt"/>
              <a:ea typeface="Georgia"/>
              <a:cs typeface="Georgia"/>
              <a:sym typeface="Georgia"/>
            </a:endParaRPr>
          </a:p>
          <a:p>
            <a:pPr lvl="3"/>
            <a:r>
              <a:rPr lang="en-US" altLang="ko" sz="1800" dirty="0">
                <a:latin typeface="+mj-lt"/>
                <a:ea typeface="Georgia"/>
                <a:cs typeface="Georgia"/>
                <a:sym typeface="Georgia"/>
              </a:rPr>
              <a:t>Barriers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r>
              <a:rPr lang="en-US" altLang="ko" sz="1800" dirty="0">
                <a:latin typeface="+mj-lt"/>
                <a:ea typeface="Georgia"/>
                <a:cs typeface="Georgia"/>
                <a:sym typeface="Georgia"/>
              </a:rPr>
              <a:t>EMG sensor didn’t get consistent readings from main muscle for finger flexion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r>
              <a:rPr lang="en-US" altLang="ko" sz="1800" dirty="0">
                <a:latin typeface="+mj-lt"/>
                <a:ea typeface="Georgia"/>
                <a:cs typeface="Georgia"/>
                <a:sym typeface="Georgia"/>
              </a:rPr>
              <a:t>Balancing warming strength/time versus battery capacity/physical size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sz="1800" dirty="0">
              <a:latin typeface="+mj-lt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800" dirty="0">
                <a:latin typeface="+mj-lt"/>
                <a:ea typeface="Georgia"/>
                <a:cs typeface="Georgia"/>
                <a:sym typeface="Georgia"/>
              </a:rPr>
              <a:t>Future Work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" sz="1800" dirty="0">
                <a:latin typeface="+mj-lt"/>
                <a:ea typeface="Georgia"/>
                <a:cs typeface="Georgia"/>
                <a:sym typeface="Georgia"/>
              </a:rPr>
              <a:t>Select material which fits well, is comfortable, and protects components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" sz="1800" dirty="0">
                <a:latin typeface="+mj-lt"/>
                <a:ea typeface="Georgia"/>
                <a:cs typeface="Georgia"/>
                <a:sym typeface="Georgia"/>
              </a:rPr>
              <a:t>Base shiver detection on actual human shiver tremor frequency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" sz="1800" dirty="0">
                <a:latin typeface="+mj-lt"/>
                <a:ea typeface="Georgia"/>
                <a:cs typeface="Georgia"/>
                <a:sym typeface="Georgia"/>
              </a:rPr>
              <a:t>Optimize power and balance battery pack with ideal use case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7"/>
          <p:cNvSpPr txBox="1">
            <a:spLocks noGrp="1"/>
          </p:cNvSpPr>
          <p:nvPr>
            <p:ph type="title"/>
          </p:nvPr>
        </p:nvSpPr>
        <p:spPr>
          <a:xfrm>
            <a:off x="622300" y="140172"/>
            <a:ext cx="80646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References</a:t>
            </a:r>
            <a:endParaRPr sz="41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286" name="Google Shape;286;p37"/>
          <p:cNvSpPr txBox="1"/>
          <p:nvPr/>
        </p:nvSpPr>
        <p:spPr>
          <a:xfrm>
            <a:off x="1514550" y="1097925"/>
            <a:ext cx="6255000" cy="37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1">
              <a:buClr>
                <a:srgbClr val="333333"/>
              </a:buClr>
              <a:buSzPts val="900"/>
            </a:pPr>
            <a:r>
              <a:rPr lang="en-US" altLang="ko" sz="9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[1]	Y. </a:t>
            </a:r>
            <a:r>
              <a:rPr lang="en-US" altLang="ko" sz="900" dirty="0" err="1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Tochihara</a:t>
            </a:r>
            <a:r>
              <a:rPr lang="en-US" altLang="ko" sz="9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, et al. (2005, Feb.).“Work in Artificial Cold Environments” Journal of Physiological Anthropology and Applied Human Science, [Online]. 24(1), pp. 73-76. Available: https://www.jstage.jst.go.jp/article/jpa/24/1/24_1_73/_article/-char/en [Accessed Nov. 5, 2018].</a:t>
            </a:r>
          </a:p>
          <a:p>
            <a:pPr marL="171450" lvl="1">
              <a:buClr>
                <a:srgbClr val="333333"/>
              </a:buClr>
              <a:buSzPts val="900"/>
            </a:pPr>
            <a:endParaRPr lang="en-US" altLang="ko" sz="9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  <a:p>
            <a:pPr marL="171450" lvl="1">
              <a:buClr>
                <a:srgbClr val="333333"/>
              </a:buClr>
              <a:buSzPts val="900"/>
            </a:pPr>
            <a:r>
              <a:rPr lang="en-US" altLang="ko" sz="9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[2]	Y. </a:t>
            </a:r>
            <a:r>
              <a:rPr lang="en-US" altLang="ko" sz="900" dirty="0" err="1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Tochihara</a:t>
            </a:r>
            <a:r>
              <a:rPr lang="en-US" altLang="ko" sz="9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, et. al. (2007, Oct.). “Effects of repeated exposures to severely cold environments on thermal responses of humans” Ergonomics, [Online]. 38(5), pp. 987-995. Available: https://www.tandfonline.com/doi/abs/10.1080/00140139508925165 [Accessed Nov. 21, 2018].</a:t>
            </a:r>
          </a:p>
          <a:p>
            <a:pPr marL="171450" lvl="1">
              <a:buClr>
                <a:srgbClr val="333333"/>
              </a:buClr>
              <a:buSzPts val="900"/>
            </a:pPr>
            <a:endParaRPr lang="en-US" altLang="ko" sz="9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  <a:p>
            <a:pPr marL="171450" lvl="1">
              <a:buClr>
                <a:srgbClr val="333333"/>
              </a:buClr>
              <a:buSzPts val="900"/>
            </a:pPr>
            <a:r>
              <a:rPr lang="en-US" altLang="ko" sz="9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[3]	F. Chen, et. al. (1991). “A field study of cold effects among cold store workers in China” Arctic Medical Research, [Online]. 50(6), pp. 99-103. Available: https://www.ncbi.nlm.nih.gov/pubmed/1811590 [Accessed: Nov. 21, 2018].</a:t>
            </a:r>
          </a:p>
          <a:p>
            <a:pPr marL="171450" lvl="1">
              <a:buClr>
                <a:srgbClr val="333333"/>
              </a:buClr>
              <a:buSzPts val="900"/>
            </a:pPr>
            <a:endParaRPr lang="en-US" altLang="ko" sz="9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  <a:p>
            <a:pPr marL="171450" lvl="1">
              <a:buClr>
                <a:srgbClr val="333333"/>
              </a:buClr>
              <a:buSzPts val="900"/>
            </a:pPr>
            <a:r>
              <a:rPr lang="en-US" altLang="ko" sz="9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[4]	C. Bramham, et. al. (1998, Apr.). “Acute cold stress leading to elevated corticosterone neither enhances synaptic efficacy nor impairs LTP in the dentate gyrus of freely moving rats”, Brain Research, [Online]. 789(2), pp. 245-255. Available: https://www.sciencedirect.com/science/article/pii/S0006899397012651?via%3Dihub [Accessed: Nov. 22, 2018].</a:t>
            </a:r>
          </a:p>
          <a:p>
            <a:pPr marL="171450" lvl="1">
              <a:buClr>
                <a:srgbClr val="333333"/>
              </a:buClr>
              <a:buSzPts val="900"/>
            </a:pPr>
            <a:endParaRPr lang="en-US" altLang="ko" sz="9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  <a:p>
            <a:pPr marL="171450" lvl="1">
              <a:buClr>
                <a:srgbClr val="333333"/>
              </a:buClr>
              <a:buSzPts val="900"/>
            </a:pPr>
            <a:r>
              <a:rPr lang="en-US" altLang="ko" sz="9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[5]	S. B. </a:t>
            </a:r>
            <a:r>
              <a:rPr lang="en-US" altLang="ko" sz="900" dirty="0" err="1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Rutkove</a:t>
            </a:r>
            <a:r>
              <a:rPr lang="en-US" altLang="ko" sz="9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 (2001, Jul.). “Effects of temperature on neuromuscular electrophysiology”, Muscle Nerve, [Online]. 24(7), pp. 867-882. Available: https://www.ncbi.nlm.nih.gov/pubmed/11410914 [Accessed: Dec. 1, 2018].</a:t>
            </a:r>
          </a:p>
          <a:p>
            <a:pPr marL="171450" lvl="1">
              <a:buClr>
                <a:srgbClr val="333333"/>
              </a:buClr>
              <a:buSzPts val="900"/>
            </a:pPr>
            <a:endParaRPr lang="en-US" altLang="ko" sz="9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  <a:p>
            <a:pPr marL="171450" lvl="1">
              <a:buClr>
                <a:srgbClr val="333333"/>
              </a:buClr>
              <a:buSzPts val="900"/>
            </a:pPr>
            <a:r>
              <a:rPr lang="en-US" altLang="ko" sz="9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[6]	K. Parsons (2002). Human Thermal Environments. (2nd ed.). [Online]. Available: http://soh.iums.ac.ir/uploads/0415237920_95689.pdf [Accessed: Nov. 29, 2018].</a:t>
            </a:r>
            <a:endParaRPr lang="en-US" altLang="ko" sz="900" dirty="0">
              <a:solidFill>
                <a:schemeClr val="tx1"/>
              </a:solidFill>
              <a:highlight>
                <a:srgbClr val="FFFFFF"/>
              </a:highlight>
              <a:latin typeface="+mj-lt"/>
              <a:ea typeface="Georgia"/>
              <a:cs typeface="Georgia"/>
              <a:sym typeface="Georgia"/>
            </a:endParaRPr>
          </a:p>
          <a:p>
            <a:pPr marL="171450" lvl="1">
              <a:buClr>
                <a:srgbClr val="333333"/>
              </a:buClr>
              <a:buSzPts val="900"/>
            </a:pPr>
            <a:endParaRPr lang="en-US" altLang="ko" sz="900" dirty="0">
              <a:solidFill>
                <a:schemeClr val="tx1"/>
              </a:solidFill>
              <a:highlight>
                <a:srgbClr val="FFFFFF"/>
              </a:highlight>
              <a:latin typeface="+mj-lt"/>
              <a:ea typeface="Georgia"/>
              <a:cs typeface="Georgia"/>
              <a:sym typeface="Georgia"/>
            </a:endParaRPr>
          </a:p>
          <a:p>
            <a:pPr marL="171450" lvl="1">
              <a:buClr>
                <a:srgbClr val="333333"/>
              </a:buClr>
              <a:buSzPts val="900"/>
            </a:pPr>
            <a:r>
              <a:rPr lang="en-US" altLang="ko" sz="900" dirty="0">
                <a:solidFill>
                  <a:schemeClr val="tx1"/>
                </a:solidFill>
                <a:highlight>
                  <a:srgbClr val="FFFFFF"/>
                </a:highlight>
                <a:latin typeface="+mj-lt"/>
                <a:ea typeface="Georgia"/>
                <a:cs typeface="Georgia"/>
                <a:sym typeface="Georgia"/>
              </a:rPr>
              <a:t>[7]	</a:t>
            </a:r>
            <a:r>
              <a:rPr lang="en-US" altLang="ko" sz="9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 Sparkfun, “MyoWare Muscle Sensor” Sparkfun.com, No Date. [Online]. Available: https://www.sparkfun.com/products/13723 [Accessed Nov. 6, 2018].</a:t>
            </a:r>
            <a:endParaRPr lang="en-US" altLang="ko" sz="900" dirty="0">
              <a:solidFill>
                <a:schemeClr val="tx1"/>
              </a:solidFill>
              <a:highlight>
                <a:srgbClr val="FFFFFF"/>
              </a:highlight>
              <a:latin typeface="+mj-lt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>
            <a:spLocks noGrp="1"/>
          </p:cNvSpPr>
          <p:nvPr>
            <p:ph type="title"/>
          </p:nvPr>
        </p:nvSpPr>
        <p:spPr>
          <a:xfrm>
            <a:off x="1006220" y="88478"/>
            <a:ext cx="73581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en-US" alt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Table of Contents</a:t>
            </a:r>
            <a:endParaRPr sz="41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grpSp>
        <p:nvGrpSpPr>
          <p:cNvPr id="141" name="Google Shape;141;p27"/>
          <p:cNvGrpSpPr/>
          <p:nvPr/>
        </p:nvGrpSpPr>
        <p:grpSpPr>
          <a:xfrm>
            <a:off x="527941" y="1821811"/>
            <a:ext cx="8203447" cy="886859"/>
            <a:chOff x="5078" y="2311111"/>
            <a:chExt cx="10937929" cy="1182478"/>
          </a:xfrm>
        </p:grpSpPr>
        <p:sp>
          <p:nvSpPr>
            <p:cNvPr id="142" name="Google Shape;142;p27"/>
            <p:cNvSpPr/>
            <p:nvPr/>
          </p:nvSpPr>
          <p:spPr>
            <a:xfrm>
              <a:off x="5078" y="2311111"/>
              <a:ext cx="2956197" cy="1182478"/>
            </a:xfrm>
            <a:prstGeom prst="chevron">
              <a:avLst>
                <a:gd name="adj" fmla="val 50000"/>
              </a:avLst>
            </a:prstGeom>
            <a:gradFill>
              <a:gsLst>
                <a:gs pos="0">
                  <a:srgbClr val="AFCAE9"/>
                </a:gs>
                <a:gs pos="50000">
                  <a:srgbClr val="A0C1E4"/>
                </a:gs>
                <a:gs pos="100000">
                  <a:srgbClr val="8FB8E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7"/>
            <p:cNvSpPr txBox="1"/>
            <p:nvPr/>
          </p:nvSpPr>
          <p:spPr>
            <a:xfrm>
              <a:off x="596317" y="2311111"/>
              <a:ext cx="1773719" cy="11824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24000" rIns="24000" bIns="24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800" b="0" i="0" u="none" strike="noStrike" cap="none" dirty="0">
                  <a:solidFill>
                    <a:schemeClr val="dk1"/>
                  </a:solidFill>
                  <a:latin typeface="+mj-lt"/>
                  <a:ea typeface="Georgia"/>
                  <a:cs typeface="Georgia"/>
                  <a:sym typeface="Georgia"/>
                </a:rPr>
                <a:t>Problem</a:t>
              </a:r>
              <a:endParaRPr lang="en-US" altLang="ko" sz="18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 i="0" u="none" strike="noStrike" cap="none" dirty="0">
                  <a:solidFill>
                    <a:schemeClr val="dk1"/>
                  </a:solidFill>
                  <a:latin typeface="+mj-lt"/>
                  <a:ea typeface="Georgia"/>
                  <a:cs typeface="Georgia"/>
                  <a:sym typeface="Georgia"/>
                </a:rPr>
                <a:t>Statement</a:t>
              </a:r>
              <a:endParaRPr sz="1800" b="0" i="0" u="none" strike="noStrike" cap="none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144" name="Google Shape;144;p27"/>
            <p:cNvSpPr/>
            <p:nvPr/>
          </p:nvSpPr>
          <p:spPr>
            <a:xfrm>
              <a:off x="2665655" y="2311111"/>
              <a:ext cx="2956197" cy="1182478"/>
            </a:xfrm>
            <a:prstGeom prst="chevron">
              <a:avLst>
                <a:gd name="adj" fmla="val 50000"/>
              </a:avLst>
            </a:prstGeom>
            <a:gradFill>
              <a:gsLst>
                <a:gs pos="0">
                  <a:srgbClr val="AFCAE9"/>
                </a:gs>
                <a:gs pos="50000">
                  <a:srgbClr val="A0C1E4"/>
                </a:gs>
                <a:gs pos="100000">
                  <a:srgbClr val="8FB8E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7"/>
            <p:cNvSpPr txBox="1"/>
            <p:nvPr/>
          </p:nvSpPr>
          <p:spPr>
            <a:xfrm>
              <a:off x="3256894" y="2311111"/>
              <a:ext cx="1773719" cy="11824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24000" rIns="24000" bIns="24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" sz="1800" b="0" i="0" u="none" strike="noStrike" cap="none" dirty="0">
                  <a:solidFill>
                    <a:schemeClr val="dk1"/>
                  </a:solidFill>
                  <a:latin typeface="+mj-lt"/>
                  <a:ea typeface="Georgia"/>
                  <a:cs typeface="Georgia"/>
                  <a:sym typeface="Georgia"/>
                </a:rPr>
                <a:t>Solution Overview</a:t>
              </a:r>
              <a:endParaRPr sz="1800" b="0" i="0" u="none" strike="noStrike" cap="none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146" name="Google Shape;146;p27"/>
            <p:cNvSpPr/>
            <p:nvPr/>
          </p:nvSpPr>
          <p:spPr>
            <a:xfrm>
              <a:off x="5326233" y="2311111"/>
              <a:ext cx="2956197" cy="1182478"/>
            </a:xfrm>
            <a:prstGeom prst="chevron">
              <a:avLst>
                <a:gd name="adj" fmla="val 50000"/>
              </a:avLst>
            </a:prstGeom>
            <a:gradFill>
              <a:gsLst>
                <a:gs pos="0">
                  <a:srgbClr val="AFCAE9"/>
                </a:gs>
                <a:gs pos="50000">
                  <a:srgbClr val="A0C1E4"/>
                </a:gs>
                <a:gs pos="100000">
                  <a:srgbClr val="8FB8E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7"/>
            <p:cNvSpPr txBox="1"/>
            <p:nvPr/>
          </p:nvSpPr>
          <p:spPr>
            <a:xfrm>
              <a:off x="5917472" y="2311111"/>
              <a:ext cx="1773719" cy="11824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24000" rIns="24000" bIns="24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800" b="0" i="0" u="none" strike="noStrike" cap="none" dirty="0">
                  <a:solidFill>
                    <a:schemeClr val="dk1"/>
                  </a:solidFill>
                  <a:latin typeface="+mj-lt"/>
                  <a:ea typeface="Georgia"/>
                  <a:cs typeface="Georgia"/>
                  <a:sym typeface="Georgia"/>
                </a:rPr>
                <a:t>Design</a:t>
              </a:r>
              <a:endParaRPr sz="1800" b="0" i="0" u="none" strike="noStrike" cap="none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148" name="Google Shape;148;p27"/>
            <p:cNvSpPr/>
            <p:nvPr/>
          </p:nvSpPr>
          <p:spPr>
            <a:xfrm>
              <a:off x="7986810" y="2311111"/>
              <a:ext cx="2956197" cy="1182478"/>
            </a:xfrm>
            <a:prstGeom prst="chevron">
              <a:avLst>
                <a:gd name="adj" fmla="val 50000"/>
              </a:avLst>
            </a:prstGeom>
            <a:gradFill>
              <a:gsLst>
                <a:gs pos="0">
                  <a:srgbClr val="AFCAE9"/>
                </a:gs>
                <a:gs pos="50000">
                  <a:srgbClr val="A0C1E4"/>
                </a:gs>
                <a:gs pos="100000">
                  <a:srgbClr val="8FB8E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7"/>
            <p:cNvSpPr txBox="1"/>
            <p:nvPr/>
          </p:nvSpPr>
          <p:spPr>
            <a:xfrm>
              <a:off x="8578048" y="2311111"/>
              <a:ext cx="1875535" cy="11824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24000" rIns="24000" bIns="24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800" b="0" i="0" u="none" strike="noStrike" cap="none" dirty="0">
                  <a:solidFill>
                    <a:schemeClr val="dk1"/>
                  </a:solidFill>
                  <a:latin typeface="+mj-lt"/>
                  <a:ea typeface="Georgia"/>
                  <a:cs typeface="Georgia"/>
                  <a:sym typeface="Georgia"/>
                </a:rPr>
                <a:t>Conclusion</a:t>
              </a:r>
              <a:r>
                <a:rPr lang="en-US" altLang="ko" sz="1800" b="0" i="0" u="none" strike="noStrike" cap="none" dirty="0">
                  <a:solidFill>
                    <a:schemeClr val="dk1"/>
                  </a:solidFill>
                  <a:latin typeface="+mj-lt"/>
                  <a:ea typeface="Georgia"/>
                  <a:cs typeface="Georgia"/>
                  <a:sym typeface="Georgia"/>
                </a:rPr>
                <a:t>s</a:t>
              </a:r>
              <a:endParaRPr sz="1800" b="0" i="0" u="none" strike="noStrike" cap="none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endParaRPr>
            </a:p>
          </p:txBody>
        </p:sp>
      </p:grpSp>
      <p:sp>
        <p:nvSpPr>
          <p:cNvPr id="150" name="Google Shape;150;p27"/>
          <p:cNvSpPr txBox="1"/>
          <p:nvPr/>
        </p:nvSpPr>
        <p:spPr>
          <a:xfrm>
            <a:off x="524133" y="2743201"/>
            <a:ext cx="194569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ko" sz="1100" b="0" i="0" u="none" strike="noStrike" cap="none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Physiological Responses</a:t>
            </a:r>
            <a:endParaRPr sz="1100" b="0" i="0" u="none" strike="noStrike" cap="none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  <a:p>
            <a:pPr marL="215900" marR="0" lvl="0" indent="-152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1" name="Google Shape;151;p27"/>
          <p:cNvSpPr txBox="1"/>
          <p:nvPr/>
        </p:nvSpPr>
        <p:spPr>
          <a:xfrm>
            <a:off x="2534234" y="2745258"/>
            <a:ext cx="1762858" cy="715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sz="1100" dirty="0">
                <a:solidFill>
                  <a:schemeClr val="dk1"/>
                </a:solidFill>
                <a:latin typeface="+mj-lt"/>
                <a:sym typeface="Georgia"/>
              </a:rPr>
              <a:t>Description</a:t>
            </a:r>
            <a:endParaRPr sz="1100" dirty="0">
              <a:latin typeface="+mj-lt"/>
            </a:endParaRPr>
          </a:p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altLang="ko" sz="1100" b="0" i="0" u="none" strike="noStrike" cap="none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Prototype</a:t>
            </a:r>
            <a:endParaRPr sz="1100" b="0" i="0" u="none" strike="noStrike" cap="none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152" name="Google Shape;152;p27"/>
          <p:cNvSpPr txBox="1"/>
          <p:nvPr/>
        </p:nvSpPr>
        <p:spPr>
          <a:xfrm>
            <a:off x="4567874" y="2743200"/>
            <a:ext cx="1441800" cy="10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altLang="ko" sz="11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Block Diagram</a:t>
            </a:r>
          </a:p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altLang="ko" sz="11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Microcontroller</a:t>
            </a:r>
          </a:p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altLang="ko" sz="11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Temperature</a:t>
            </a:r>
          </a:p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sz="1100" dirty="0">
                <a:solidFill>
                  <a:schemeClr val="dk1"/>
                </a:solidFill>
                <a:latin typeface="+mj-lt"/>
                <a:sym typeface="Georgia"/>
              </a:rPr>
              <a:t>Shivering</a:t>
            </a:r>
          </a:p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sz="1100" dirty="0">
                <a:solidFill>
                  <a:schemeClr val="dk1"/>
                </a:solidFill>
                <a:latin typeface="+mj-lt"/>
                <a:sym typeface="Georgia"/>
              </a:rPr>
              <a:t>Finger Flexion</a:t>
            </a:r>
          </a:p>
          <a:p>
            <a:pPr marL="215900" indent="-222250"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sz="1100" dirty="0">
                <a:solidFill>
                  <a:schemeClr val="dk1"/>
                </a:solidFill>
                <a:sym typeface="Georgia"/>
              </a:rPr>
              <a:t>Algorithm</a:t>
            </a:r>
            <a:endParaRPr lang="en-US" sz="1100" dirty="0">
              <a:solidFill>
                <a:schemeClr val="dk1"/>
              </a:solidFill>
              <a:latin typeface="+mj-lt"/>
              <a:sym typeface="Georgia"/>
            </a:endParaRPr>
          </a:p>
        </p:txBody>
      </p:sp>
      <p:sp>
        <p:nvSpPr>
          <p:cNvPr id="153" name="Google Shape;153;p27"/>
          <p:cNvSpPr txBox="1"/>
          <p:nvPr/>
        </p:nvSpPr>
        <p:spPr>
          <a:xfrm>
            <a:off x="6541565" y="2743201"/>
            <a:ext cx="1881283" cy="392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altLang="ko" sz="11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Results</a:t>
            </a:r>
          </a:p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altLang="ko" sz="11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Barriers</a:t>
            </a:r>
          </a:p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altLang="ko" sz="11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Future Work</a:t>
            </a:r>
            <a:endParaRPr sz="1100" dirty="0">
              <a:latin typeface="+mj-lt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>
            <a:spLocks noGrp="1"/>
          </p:cNvSpPr>
          <p:nvPr>
            <p:ph type="title"/>
          </p:nvPr>
        </p:nvSpPr>
        <p:spPr>
          <a:xfrm>
            <a:off x="936218" y="140172"/>
            <a:ext cx="73581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en-US" alt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Problem Statement</a:t>
            </a:r>
            <a:endParaRPr sz="41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189" name="Google Shape;189;p29"/>
          <p:cNvSpPr txBox="1"/>
          <p:nvPr/>
        </p:nvSpPr>
        <p:spPr>
          <a:xfrm>
            <a:off x="-1" y="1296185"/>
            <a:ext cx="8158899" cy="328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en-US" altLang="ko" sz="1600" dirty="0">
                <a:ea typeface="Georgia"/>
                <a:cs typeface="Georgia"/>
                <a:sym typeface="Georgia"/>
              </a:rPr>
              <a:t>People who are frequently exposed to cold environments may experience a higher likelihood of the following [1, 2, 3, 4, 5]: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ko" sz="1600" dirty="0">
                <a:ea typeface="Georgia"/>
                <a:cs typeface="Georgia"/>
                <a:sym typeface="Georgia"/>
              </a:rPr>
              <a:t>Cold stress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ko" sz="1600" dirty="0">
                <a:ea typeface="Georgia"/>
                <a:cs typeface="Georgia"/>
                <a:sym typeface="Georgia"/>
              </a:rPr>
              <a:t>Hypothermia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ko" sz="1600" dirty="0">
                <a:ea typeface="Georgia"/>
                <a:cs typeface="Georgia"/>
                <a:sym typeface="Georgia"/>
              </a:rPr>
              <a:t>Lower back and knee pain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ko" sz="1600" dirty="0">
                <a:ea typeface="Georgia"/>
                <a:cs typeface="Georgia"/>
                <a:sym typeface="Georgia"/>
              </a:rPr>
              <a:t>Frostbite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ko" sz="1600" dirty="0">
                <a:ea typeface="Georgia"/>
                <a:cs typeface="Georgia"/>
                <a:sym typeface="Georgia"/>
              </a:rPr>
              <a:t>Fatal cold-related accidents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altLang="ko" sz="1600" dirty="0">
              <a:ea typeface="Georgia"/>
              <a:cs typeface="Georgia"/>
              <a:sym typeface="Georgia"/>
            </a:endParaRPr>
          </a:p>
          <a:p>
            <a:pPr lvl="0"/>
            <a:r>
              <a:rPr lang="en-US" altLang="ko" sz="1600" dirty="0">
                <a:ea typeface="Georgia"/>
                <a:cs typeface="Georgia"/>
                <a:sym typeface="Georgia"/>
              </a:rPr>
              <a:t>Additionally, workers in cold environments may have lowered efficiency with handheld tools due to shivering, an involuntary bodily response to low body temperature [6]</a:t>
            </a:r>
          </a:p>
        </p:txBody>
      </p:sp>
    </p:spTree>
    <p:extLst>
      <p:ext uri="{BB962C8B-B14F-4D97-AF65-F5344CB8AC3E}">
        <p14:creationId xmlns:p14="http://schemas.microsoft.com/office/powerpoint/2010/main" val="3298108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>
            <a:spLocks noGrp="1"/>
          </p:cNvSpPr>
          <p:nvPr>
            <p:ph type="title"/>
          </p:nvPr>
        </p:nvSpPr>
        <p:spPr>
          <a:xfrm>
            <a:off x="936218" y="140172"/>
            <a:ext cx="73581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en-US" alt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Solution Overview</a:t>
            </a:r>
            <a:endParaRPr sz="41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189" name="Google Shape;189;p29"/>
          <p:cNvSpPr txBox="1"/>
          <p:nvPr/>
        </p:nvSpPr>
        <p:spPr>
          <a:xfrm>
            <a:off x="-1" y="1296185"/>
            <a:ext cx="8158899" cy="328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en-US" altLang="ko" sz="1600" dirty="0">
                <a:ea typeface="Georgia"/>
                <a:cs typeface="Georgia"/>
                <a:sym typeface="Georgia"/>
              </a:rPr>
              <a:t>A prototype of a solution was designed in the form of an armband that senses when the following conditions are all true simultaneously: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ko" sz="1600" dirty="0">
                <a:ea typeface="Georgia"/>
                <a:cs typeface="Georgia"/>
                <a:sym typeface="Georgia"/>
              </a:rPr>
              <a:t>Low ambient temperature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ko" sz="1600" dirty="0">
                <a:ea typeface="Georgia"/>
                <a:cs typeface="Georgia"/>
                <a:sym typeface="Georgia"/>
              </a:rPr>
              <a:t>Shivering of the wearer’s arm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ko" sz="1600" dirty="0">
                <a:ea typeface="Georgia"/>
                <a:cs typeface="Georgia"/>
                <a:sym typeface="Georgia"/>
              </a:rPr>
              <a:t>Flexion (closing) of the wearer’s fingers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altLang="ko" sz="1600" dirty="0">
              <a:ea typeface="Georgia"/>
              <a:cs typeface="Georgia"/>
              <a:sym typeface="Georgia"/>
            </a:endParaRPr>
          </a:p>
          <a:p>
            <a:pPr lvl="0"/>
            <a:r>
              <a:rPr lang="en-US" altLang="ko" sz="1600" dirty="0">
                <a:ea typeface="Georgia"/>
                <a:cs typeface="Georgia"/>
                <a:sym typeface="Georgia"/>
              </a:rPr>
              <a:t>When all three conditions are met, a heating pad activates for five minutes</a:t>
            </a:r>
          </a:p>
          <a:p>
            <a:pPr lvl="0"/>
            <a:endParaRPr lang="en-US" altLang="ko" sz="1600" dirty="0">
              <a:ea typeface="Georgia"/>
              <a:cs typeface="Georgia"/>
              <a:sym typeface="Georgia"/>
            </a:endParaRPr>
          </a:p>
          <a:p>
            <a:pPr lvl="0"/>
            <a:r>
              <a:rPr lang="en-US" altLang="ko" sz="1600" dirty="0">
                <a:ea typeface="Georgia"/>
                <a:cs typeface="Georgia"/>
                <a:sym typeface="Georgia"/>
              </a:rPr>
              <a:t>This is intended to stop the arm shivering, increase work efficiency, and prevent long-term physiological effects from repeated cold exposure</a:t>
            </a:r>
          </a:p>
        </p:txBody>
      </p:sp>
    </p:spTree>
    <p:extLst>
      <p:ext uri="{BB962C8B-B14F-4D97-AF65-F5344CB8AC3E}">
        <p14:creationId xmlns:p14="http://schemas.microsoft.com/office/powerpoint/2010/main" val="572960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5"/>
          <p:cNvSpPr txBox="1">
            <a:spLocks noGrp="1"/>
          </p:cNvSpPr>
          <p:nvPr>
            <p:ph type="title"/>
          </p:nvPr>
        </p:nvSpPr>
        <p:spPr>
          <a:xfrm>
            <a:off x="936218" y="140172"/>
            <a:ext cx="73581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en-US" alt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Prototype</a:t>
            </a:r>
            <a:endParaRPr sz="41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pic>
        <p:nvPicPr>
          <p:cNvPr id="270" name="Google Shape;270;p35" descr="https://lh6.googleusercontent.com/SOeyVOleBqAimglDVAuz-l9sXiwd4QKA9BFZctJQGRUz_yxnB6visAE1AafIl28bq9_GjrVtiY6E_9PUj6RaURA9SECKy3n71fEcuyLpBw3YR6gLDG4BmK47gburwc-81TO4ogcz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6225" y="965200"/>
            <a:ext cx="2665150" cy="355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74924" y="965200"/>
            <a:ext cx="2665151" cy="355353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5"/>
          <p:cNvSpPr txBox="1"/>
          <p:nvPr/>
        </p:nvSpPr>
        <p:spPr>
          <a:xfrm>
            <a:off x="173450" y="4518725"/>
            <a:ext cx="41907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Figure 1. Photo of a</a:t>
            </a:r>
            <a:r>
              <a:rPr lang="en-US" altLang="ko" dirty="0" err="1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rmband</a:t>
            </a:r>
            <a:r>
              <a:rPr lang="en-US" altLang="ko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 prototype.</a:t>
            </a:r>
            <a:endParaRPr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273" name="Google Shape;273;p35"/>
          <p:cNvSpPr txBox="1"/>
          <p:nvPr/>
        </p:nvSpPr>
        <p:spPr>
          <a:xfrm>
            <a:off x="4712150" y="4516025"/>
            <a:ext cx="41907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Figure </a:t>
            </a:r>
            <a:r>
              <a:rPr lang="en-US" altLang="ko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2</a:t>
            </a:r>
            <a:r>
              <a:rPr lang="ko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. </a:t>
            </a:r>
            <a:r>
              <a:rPr lang="en-US" altLang="ko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Photo of armband prototype on an arm.</a:t>
            </a:r>
            <a:endParaRPr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>
            <a:spLocks noGrp="1"/>
          </p:cNvSpPr>
          <p:nvPr>
            <p:ph type="title"/>
          </p:nvPr>
        </p:nvSpPr>
        <p:spPr>
          <a:xfrm>
            <a:off x="936218" y="140172"/>
            <a:ext cx="73581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en-US" alt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Block Diagram</a:t>
            </a:r>
            <a:endParaRPr sz="41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pic>
        <p:nvPicPr>
          <p:cNvPr id="200" name="Google Shape;200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92747" y="869029"/>
            <a:ext cx="6158505" cy="3644116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0"/>
          <p:cNvSpPr txBox="1"/>
          <p:nvPr/>
        </p:nvSpPr>
        <p:spPr>
          <a:xfrm>
            <a:off x="2360450" y="4639950"/>
            <a:ext cx="49260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Figure 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3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. Block 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d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iagram of the 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el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ectronic 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s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ystem in the 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armband.</a:t>
            </a:r>
            <a:endParaRPr sz="1200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>
            <a:spLocks noGrp="1"/>
          </p:cNvSpPr>
          <p:nvPr>
            <p:ph type="title"/>
          </p:nvPr>
        </p:nvSpPr>
        <p:spPr>
          <a:xfrm>
            <a:off x="94268" y="140172"/>
            <a:ext cx="8858482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en-US" alt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Microcontroller</a:t>
            </a:r>
            <a:endParaRPr sz="41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218" name="Google Shape;218;p32"/>
          <p:cNvSpPr txBox="1"/>
          <p:nvPr/>
        </p:nvSpPr>
        <p:spPr>
          <a:xfrm>
            <a:off x="311084" y="816675"/>
            <a:ext cx="5783345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en-US" altLang="ko" sz="1800" b="1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Arduino Nano</a:t>
            </a:r>
          </a:p>
          <a:p>
            <a:r>
              <a:rPr lang="en-US" sz="1800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Located on the upper arm</a:t>
            </a:r>
          </a:p>
          <a:p>
            <a:pPr lvl="0"/>
            <a:r>
              <a:rPr lang="en-US" sz="1800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Manages input and output signals</a:t>
            </a:r>
          </a:p>
          <a:p>
            <a:pPr lvl="0"/>
            <a:r>
              <a:rPr lang="en-US" sz="1800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Executes looping program to evaluate condition status</a:t>
            </a:r>
          </a:p>
        </p:txBody>
      </p:sp>
      <p:sp>
        <p:nvSpPr>
          <p:cNvPr id="220" name="Google Shape;220;p32"/>
          <p:cNvSpPr txBox="1"/>
          <p:nvPr/>
        </p:nvSpPr>
        <p:spPr>
          <a:xfrm>
            <a:off x="2183797" y="4073025"/>
            <a:ext cx="4273564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Figure 4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. 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Arduino Nano microcontroller.</a:t>
            </a:r>
            <a:endParaRPr sz="1200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221" name="Google Shape;221;p32"/>
          <p:cNvSpPr txBox="1"/>
          <p:nvPr/>
        </p:nvSpPr>
        <p:spPr>
          <a:xfrm>
            <a:off x="2535555" y="3218827"/>
            <a:ext cx="13854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13837A-1956-4A0C-A71E-FE6685314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9926" y="2213217"/>
            <a:ext cx="3101306" cy="1787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028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>
            <a:spLocks noGrp="1"/>
          </p:cNvSpPr>
          <p:nvPr>
            <p:ph type="title"/>
          </p:nvPr>
        </p:nvSpPr>
        <p:spPr>
          <a:xfrm>
            <a:off x="94268" y="140172"/>
            <a:ext cx="8858482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en-US" alt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Sensing Temperature and Shivering</a:t>
            </a:r>
            <a:endParaRPr sz="41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218" name="Google Shape;218;p32"/>
          <p:cNvSpPr txBox="1"/>
          <p:nvPr/>
        </p:nvSpPr>
        <p:spPr>
          <a:xfrm>
            <a:off x="311084" y="816675"/>
            <a:ext cx="5783345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endParaRPr lang="en-US" altLang="ko" sz="1800" b="1" dirty="0">
              <a:solidFill>
                <a:schemeClr val="dk1"/>
              </a:solidFill>
              <a:ea typeface="Georgia"/>
              <a:cs typeface="Georgia"/>
              <a:sym typeface="Georgia"/>
            </a:endParaRPr>
          </a:p>
          <a:p>
            <a:pPr lvl="0"/>
            <a:r>
              <a:rPr lang="en-US" altLang="ko" sz="1800" b="1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TMP36 Temperature Sensor</a:t>
            </a:r>
          </a:p>
          <a:p>
            <a:r>
              <a:rPr lang="en-US" sz="1800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Located on the upper arm</a:t>
            </a:r>
          </a:p>
          <a:p>
            <a:pPr lvl="0"/>
            <a:r>
              <a:rPr lang="en-US" sz="1800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Outputs a voltage based on ambient temperature</a:t>
            </a:r>
          </a:p>
          <a:p>
            <a:pPr lvl="0"/>
            <a:endParaRPr lang="en-US" sz="1800" dirty="0">
              <a:solidFill>
                <a:schemeClr val="dk1"/>
              </a:solidFill>
              <a:ea typeface="Georgia"/>
              <a:cs typeface="Georgia"/>
              <a:sym typeface="Georgia"/>
            </a:endParaRPr>
          </a:p>
          <a:p>
            <a:pPr lvl="0"/>
            <a:endParaRPr lang="en-US" sz="1800" dirty="0">
              <a:solidFill>
                <a:schemeClr val="dk1"/>
              </a:solidFill>
              <a:ea typeface="Georgia"/>
              <a:cs typeface="Georgia"/>
              <a:sym typeface="Georgia"/>
            </a:endParaRPr>
          </a:p>
          <a:p>
            <a:pPr lvl="0"/>
            <a:endParaRPr lang="en-US" sz="1800" dirty="0">
              <a:solidFill>
                <a:schemeClr val="dk1"/>
              </a:solidFill>
              <a:ea typeface="Georgia"/>
              <a:cs typeface="Georgia"/>
              <a:sym typeface="Georgia"/>
            </a:endParaRPr>
          </a:p>
          <a:p>
            <a:pPr lvl="0"/>
            <a:endParaRPr lang="en-US" sz="1800" dirty="0">
              <a:solidFill>
                <a:schemeClr val="dk1"/>
              </a:solidFill>
              <a:ea typeface="Georgia"/>
              <a:cs typeface="Georgia"/>
              <a:sym typeface="Georgia"/>
            </a:endParaRPr>
          </a:p>
          <a:p>
            <a:pPr lvl="0"/>
            <a:r>
              <a:rPr lang="en-US" altLang="ko" sz="1800" b="1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LIS3DH Accelerometer</a:t>
            </a:r>
          </a:p>
          <a:p>
            <a:pPr lvl="0"/>
            <a:r>
              <a:rPr lang="en-US" sz="1800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Located at the wrist</a:t>
            </a:r>
          </a:p>
          <a:p>
            <a:pPr lvl="0"/>
            <a:r>
              <a:rPr lang="en-US" sz="1800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Outputs signals based on x, y, and z positions</a:t>
            </a:r>
          </a:p>
        </p:txBody>
      </p:sp>
      <p:sp>
        <p:nvSpPr>
          <p:cNvPr id="220" name="Google Shape;220;p32"/>
          <p:cNvSpPr txBox="1"/>
          <p:nvPr/>
        </p:nvSpPr>
        <p:spPr>
          <a:xfrm>
            <a:off x="4881832" y="4073029"/>
            <a:ext cx="4273564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Figure 6. LIS3DH Accelerometer. </a:t>
            </a:r>
            <a:endParaRPr sz="1200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221" name="Google Shape;221;p32"/>
          <p:cNvSpPr txBox="1"/>
          <p:nvPr/>
        </p:nvSpPr>
        <p:spPr>
          <a:xfrm>
            <a:off x="2535555" y="3218827"/>
            <a:ext cx="13854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A1FEFF-38DE-42E5-8CA2-C1D778CD8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29" y="2735743"/>
            <a:ext cx="1848371" cy="1337286"/>
          </a:xfrm>
          <a:prstGeom prst="rect">
            <a:avLst/>
          </a:prstGeom>
        </p:spPr>
      </p:pic>
      <p:sp>
        <p:nvSpPr>
          <p:cNvPr id="17" name="Google Shape;220;p32">
            <a:extLst>
              <a:ext uri="{FF2B5EF4-FFF2-40B4-BE49-F238E27FC236}">
                <a16:creationId xmlns:a16="http://schemas.microsoft.com/office/drawing/2014/main" id="{64ACF3FC-4F51-46B1-90BA-DA2B1DDB90C0}"/>
              </a:ext>
            </a:extLst>
          </p:cNvPr>
          <p:cNvSpPr txBox="1"/>
          <p:nvPr/>
        </p:nvSpPr>
        <p:spPr>
          <a:xfrm>
            <a:off x="4870436" y="2306351"/>
            <a:ext cx="4273564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Figure 5. TMP36 Temperature Sensor. </a:t>
            </a:r>
            <a:endParaRPr sz="1200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C529A6-34B1-43A3-A784-AB866C523A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3947" y="805148"/>
            <a:ext cx="1749334" cy="151272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>
            <a:spLocks noGrp="1"/>
          </p:cNvSpPr>
          <p:nvPr>
            <p:ph type="title"/>
          </p:nvPr>
        </p:nvSpPr>
        <p:spPr>
          <a:xfrm>
            <a:off x="936218" y="140172"/>
            <a:ext cx="73581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en-US" alt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Sensing Finger Flexion</a:t>
            </a:r>
            <a:endParaRPr sz="41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235" name="Google Shape;235;p33"/>
          <p:cNvSpPr txBox="1"/>
          <p:nvPr/>
        </p:nvSpPr>
        <p:spPr>
          <a:xfrm>
            <a:off x="-1" y="816675"/>
            <a:ext cx="8031637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en-US" altLang="ko" sz="1800" b="1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MyoWare electromyography (EMG) sensor</a:t>
            </a:r>
            <a:endParaRPr lang="en-US" sz="1800" b="1" dirty="0">
              <a:solidFill>
                <a:schemeClr val="dk1"/>
              </a:solidFill>
              <a:ea typeface="Georgia"/>
              <a:cs typeface="Georgia"/>
              <a:sym typeface="Georgia"/>
            </a:endParaRPr>
          </a:p>
          <a:p>
            <a:pPr lvl="0"/>
            <a:r>
              <a:rPr lang="en-US" altLang="ko" sz="1800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Electrodes placed around extensor digitorum muscle (see Figure 7)</a:t>
            </a:r>
          </a:p>
          <a:p>
            <a:pPr lvl="0"/>
            <a:r>
              <a:rPr lang="en-US" altLang="ko" sz="1800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Outputs a voltage between 0V and 3.3V based on amplitude of sensed signal</a:t>
            </a:r>
          </a:p>
          <a:p>
            <a:pPr lvl="0"/>
            <a:r>
              <a:rPr lang="en-US" sz="1800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Mid and End electrodes placed near muscle of interest</a:t>
            </a:r>
          </a:p>
          <a:p>
            <a:pPr lvl="0"/>
            <a:r>
              <a:rPr lang="en-US" sz="1800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Reference electrode placed near bone or less active tissue</a:t>
            </a:r>
          </a:p>
          <a:p>
            <a:pPr lvl="0"/>
            <a:endParaRPr lang="en-US" sz="1800" b="1" dirty="0">
              <a:solidFill>
                <a:schemeClr val="dk1"/>
              </a:solidFill>
              <a:ea typeface="Georgia"/>
              <a:cs typeface="Georgia"/>
              <a:sym typeface="Georgia"/>
            </a:endParaRPr>
          </a:p>
        </p:txBody>
      </p:sp>
      <p:sp>
        <p:nvSpPr>
          <p:cNvPr id="237" name="Google Shape;237;p33"/>
          <p:cNvSpPr txBox="1"/>
          <p:nvPr/>
        </p:nvSpPr>
        <p:spPr>
          <a:xfrm>
            <a:off x="63450" y="4292075"/>
            <a:ext cx="3341851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Table 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1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. Specifications of the </a:t>
            </a:r>
            <a:endParaRPr lang="en-US" altLang="ko" sz="1200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MyoWare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 sensor unit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 [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7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]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.</a:t>
            </a:r>
            <a:endParaRPr sz="1200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pic>
        <p:nvPicPr>
          <p:cNvPr id="238" name="Google Shape;238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59470" y="2871150"/>
            <a:ext cx="2741859" cy="1397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9" name="Google Shape;239;p33"/>
          <p:cNvCxnSpPr>
            <a:cxnSpLocks/>
          </p:cNvCxnSpPr>
          <p:nvPr/>
        </p:nvCxnSpPr>
        <p:spPr>
          <a:xfrm flipV="1">
            <a:off x="6096072" y="3625641"/>
            <a:ext cx="0" cy="438114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40" name="Google Shape;240;p33"/>
          <p:cNvCxnSpPr/>
          <p:nvPr/>
        </p:nvCxnSpPr>
        <p:spPr>
          <a:xfrm rot="10800000" flipH="1">
            <a:off x="6442647" y="3819854"/>
            <a:ext cx="154200" cy="243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41" name="Google Shape;241;p33"/>
          <p:cNvSpPr txBox="1"/>
          <p:nvPr/>
        </p:nvSpPr>
        <p:spPr>
          <a:xfrm>
            <a:off x="5924298" y="4042427"/>
            <a:ext cx="1426429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Mid, End Electrodes </a:t>
            </a:r>
            <a:endParaRPr sz="1000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42" name="Google Shape;242;p33"/>
          <p:cNvCxnSpPr>
            <a:stCxn id="243" idx="0"/>
          </p:cNvCxnSpPr>
          <p:nvPr/>
        </p:nvCxnSpPr>
        <p:spPr>
          <a:xfrm rot="10800000" flipH="1">
            <a:off x="7706606" y="3608241"/>
            <a:ext cx="278400" cy="152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43" name="Google Shape;243;p33"/>
          <p:cNvSpPr txBox="1"/>
          <p:nvPr/>
        </p:nvSpPr>
        <p:spPr>
          <a:xfrm>
            <a:off x="7015256" y="3760341"/>
            <a:ext cx="13827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Ground Reference</a:t>
            </a:r>
            <a:endParaRPr sz="10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Electrode</a:t>
            </a:r>
            <a:endParaRPr sz="1000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44" name="Google Shape;244;p33"/>
          <p:cNvSpPr/>
          <p:nvPr/>
        </p:nvSpPr>
        <p:spPr>
          <a:xfrm>
            <a:off x="5738700" y="4268975"/>
            <a:ext cx="2783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Figure 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8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. The MyoWare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 sensor unit.</a:t>
            </a:r>
            <a:endParaRPr sz="1200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pic>
        <p:nvPicPr>
          <p:cNvPr id="245" name="Google Shape;24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50" y="2439034"/>
            <a:ext cx="3146999" cy="19035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34669" y="2259200"/>
            <a:ext cx="1133475" cy="20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3"/>
          <p:cNvSpPr txBox="1"/>
          <p:nvPr/>
        </p:nvSpPr>
        <p:spPr>
          <a:xfrm>
            <a:off x="3091992" y="4296227"/>
            <a:ext cx="2451856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Figure 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7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. Diagram of the</a:t>
            </a:r>
            <a:endParaRPr sz="1200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 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r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ight 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a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rm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 with e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xtensor 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d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igitorum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 highlighted in orange.</a:t>
            </a:r>
            <a:endParaRPr sz="1200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587</Words>
  <Application>Microsoft Office PowerPoint</Application>
  <PresentationFormat>On-screen Show (16:9)</PresentationFormat>
  <Paragraphs>116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Cabin</vt:lpstr>
      <vt:lpstr>Georgia</vt:lpstr>
      <vt:lpstr>Simple Light</vt:lpstr>
      <vt:lpstr>Office Theme</vt:lpstr>
      <vt:lpstr>Automatic Arm Warmer</vt:lpstr>
      <vt:lpstr>Table of Contents</vt:lpstr>
      <vt:lpstr>Problem Statement</vt:lpstr>
      <vt:lpstr>Solution Overview</vt:lpstr>
      <vt:lpstr>Prototype</vt:lpstr>
      <vt:lpstr>Block Diagram</vt:lpstr>
      <vt:lpstr>Microcontroller</vt:lpstr>
      <vt:lpstr>Sensing Temperature and Shivering</vt:lpstr>
      <vt:lpstr>Sensing Finger Flexion</vt:lpstr>
      <vt:lpstr>Algorithm</vt:lpstr>
      <vt:lpstr>Results, Barriers, and Future Work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Arm Warmer</dc:title>
  <dc:creator>Joseph</dc:creator>
  <cp:lastModifiedBy>Doughty, Joseph A</cp:lastModifiedBy>
  <cp:revision>11</cp:revision>
  <dcterms:modified xsi:type="dcterms:W3CDTF">2018-12-05T04:22:37Z</dcterms:modified>
</cp:coreProperties>
</file>